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lear Sans Bold" panose="020B0604020202020204" charset="0"/>
      <p:regular r:id="rId14"/>
    </p:embeddedFont>
    <p:embeddedFont>
      <p:font typeface="Clear Sans" panose="020B0604020202020204" charset="0"/>
      <p:regular r:id="rId15"/>
    </p:embeddedFont>
    <p:embeddedFont>
      <p:font typeface="Brice SemiExpanded Bold" panose="020B0604020202020204" charset="0"/>
      <p:regular r:id="rId16"/>
    </p:embeddedFont>
    <p:embeddedFont>
      <p:font typeface="Playfair Display Italics" panose="020B0604020202020204" charset="0"/>
      <p:regular r:id="rId17"/>
    </p:embeddedFont>
    <p:embeddedFont>
      <p:font typeface="Glacial Indifference" panose="020B0604020202020204" charset="0"/>
      <p:regular r:id="rId18"/>
    </p:embeddedFont>
    <p:embeddedFont>
      <p:font typeface="Canva Sans" panose="020B0604020202020204" charset="0"/>
      <p:regular r:id="rId19"/>
    </p:embeddedFont>
    <p:embeddedFont>
      <p:font typeface="Clear Sans Medium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7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32.sv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6.svg"/><Relationship Id="rId7" Type="http://schemas.openxmlformats.org/officeDocument/2006/relationships/image" Target="../media/image3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0.svg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360216" y="-1407395"/>
            <a:ext cx="19072278" cy="3086100"/>
            <a:chOff x="0" y="0"/>
            <a:chExt cx="5023152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23152" cy="812800"/>
            </a:xfrm>
            <a:custGeom>
              <a:avLst/>
              <a:gdLst/>
              <a:ahLst/>
              <a:cxnLst/>
              <a:rect l="l" t="t" r="r" b="b"/>
              <a:pathLst>
                <a:path w="5023152" h="812800">
                  <a:moveTo>
                    <a:pt x="0" y="0"/>
                  </a:moveTo>
                  <a:lnTo>
                    <a:pt x="5023152" y="0"/>
                  </a:lnTo>
                  <a:lnTo>
                    <a:pt x="50231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02315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9802852"/>
            <a:ext cx="19072278" cy="3086100"/>
            <a:chOff x="0" y="0"/>
            <a:chExt cx="5023152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23152" cy="812800"/>
            </a:xfrm>
            <a:custGeom>
              <a:avLst/>
              <a:gdLst/>
              <a:ahLst/>
              <a:cxnLst/>
              <a:rect l="l" t="t" r="r" b="b"/>
              <a:pathLst>
                <a:path w="5023152" h="812800">
                  <a:moveTo>
                    <a:pt x="0" y="0"/>
                  </a:moveTo>
                  <a:lnTo>
                    <a:pt x="5023152" y="0"/>
                  </a:lnTo>
                  <a:lnTo>
                    <a:pt x="50231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502315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627754" y="301197"/>
            <a:ext cx="3328436" cy="1425133"/>
          </a:xfrm>
          <a:custGeom>
            <a:avLst/>
            <a:gdLst/>
            <a:ahLst/>
            <a:cxnLst/>
            <a:rect l="l" t="t" r="r" b="b"/>
            <a:pathLst>
              <a:path w="3328436" h="1425133">
                <a:moveTo>
                  <a:pt x="0" y="0"/>
                </a:moveTo>
                <a:lnTo>
                  <a:pt x="3328436" y="0"/>
                </a:lnTo>
                <a:lnTo>
                  <a:pt x="3328436" y="1425133"/>
                </a:lnTo>
                <a:lnTo>
                  <a:pt x="0" y="142513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144000" y="3328278"/>
            <a:ext cx="8217084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2B4B82"/>
                </a:solidFill>
                <a:latin typeface="Clear Sans Bold"/>
              </a:rPr>
              <a:t>MoodSync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05452" y="2415556"/>
            <a:ext cx="821708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9144000" y="4598279"/>
            <a:ext cx="821708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lear Sans"/>
              </a:rPr>
              <a:t>Discover the soundtrack to your emotions with Real-time Emotion Detection and Spotify Search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93586" y="5769014"/>
            <a:ext cx="821708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2571423" y="7527011"/>
            <a:ext cx="821708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Glacial Indifference"/>
              </a:rPr>
              <a:t>Arshia Sapra (2210990172)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Glacial Indifference"/>
              </a:rPr>
              <a:t>Asmita Dey (2210990193)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Glacial Indifference"/>
              </a:rPr>
              <a:t>Asmita Kondal (2210990194)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20200" y="2624063"/>
            <a:ext cx="821708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31356E"/>
                </a:solidFill>
                <a:latin typeface="Clear Sans"/>
              </a:rPr>
              <a:t>AI/ML 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9758" y="2226801"/>
            <a:ext cx="6060519" cy="6652549"/>
            <a:chOff x="0" y="0"/>
            <a:chExt cx="8080692" cy="88700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428290" y="1054304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914631" y="2039937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8627676" y="1486755"/>
          <a:ext cx="8900153" cy="7297344"/>
        </p:xfrm>
        <a:graphic>
          <a:graphicData uri="http://schemas.openxmlformats.org/drawingml/2006/table">
            <a:tbl>
              <a:tblPr/>
              <a:tblGrid>
                <a:gridCol w="8900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97">
                <a:tc>
                  <a:txBody>
                    <a:bodyPr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en-US" sz="8100">
                          <a:solidFill>
                            <a:srgbClr val="092624"/>
                          </a:solidFill>
                          <a:latin typeface="Clear Sans"/>
                        </a:rPr>
                        <a:t>Index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8484">
                <a:tc>
                  <a:txBody>
                    <a:bodyPr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2B4B82"/>
                          </a:solidFill>
                          <a:latin typeface="Clear Sans"/>
                        </a:rPr>
                        <a:t>KEY TOPICS DISCUSSED IN </a:t>
                      </a:r>
                      <a:endParaRPr lang="en-US" sz="1100"/>
                    </a:p>
                    <a:p>
                      <a:pPr algn="l">
                        <a:lnSpc>
                          <a:spcPts val="4060"/>
                        </a:lnSpc>
                      </a:pPr>
                      <a:r>
                        <a:rPr lang="en-US" sz="2900">
                          <a:solidFill>
                            <a:srgbClr val="2B4B82"/>
                          </a:solidFill>
                          <a:latin typeface="Clear Sans"/>
                        </a:rPr>
                        <a:t>THIS PRESENTATION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3263">
                <a:tc>
                  <a:txBody>
                    <a:bodyPr/>
                    <a:lstStyle/>
                    <a:p>
                      <a:pPr marL="626111" lvl="1" indent="-313055" algn="l">
                        <a:lnSpc>
                          <a:spcPts val="40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Clear Sans"/>
                        </a:rPr>
                        <a:t>Objective of the Project</a:t>
                      </a:r>
                      <a:endParaRPr lang="en-US" sz="1100"/>
                    </a:p>
                    <a:p>
                      <a:pPr marL="626111" lvl="1" indent="-313055" algn="l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Clear Sans"/>
                        </a:rPr>
                        <a:t>Introduction</a:t>
                      </a:r>
                    </a:p>
                    <a:p>
                      <a:pPr marL="626111" lvl="1" indent="-313055" algn="l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Clear Sans"/>
                        </a:rPr>
                        <a:t>Approach and Methodology used</a:t>
                      </a:r>
                    </a:p>
                    <a:p>
                      <a:pPr marL="626111" lvl="1" indent="-313055" algn="l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Clear Sans"/>
                        </a:rPr>
                        <a:t>Flowchart</a:t>
                      </a:r>
                    </a:p>
                    <a:p>
                      <a:pPr marL="626111" lvl="1" indent="-313055" algn="l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Clear Sans"/>
                        </a:rPr>
                        <a:t>Result</a:t>
                      </a:r>
                    </a:p>
                    <a:p>
                      <a:pPr marL="626111" lvl="1" indent="-313055" algn="l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Clear Sans"/>
                        </a:rPr>
                        <a:t>Conclusion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Group 7"/>
          <p:cNvGrpSpPr/>
          <p:nvPr/>
        </p:nvGrpSpPr>
        <p:grpSpPr>
          <a:xfrm>
            <a:off x="-360216" y="-1407395"/>
            <a:ext cx="19072278" cy="3086100"/>
            <a:chOff x="0" y="0"/>
            <a:chExt cx="5023152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23152" cy="812800"/>
            </a:xfrm>
            <a:custGeom>
              <a:avLst/>
              <a:gdLst/>
              <a:ahLst/>
              <a:cxnLst/>
              <a:rect l="l" t="t" r="r" b="b"/>
              <a:pathLst>
                <a:path w="5023152" h="812800">
                  <a:moveTo>
                    <a:pt x="0" y="0"/>
                  </a:moveTo>
                  <a:lnTo>
                    <a:pt x="5023152" y="0"/>
                  </a:lnTo>
                  <a:lnTo>
                    <a:pt x="50231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502315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60216" y="9796569"/>
            <a:ext cx="19072278" cy="3086100"/>
            <a:chOff x="0" y="0"/>
            <a:chExt cx="5023152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23152" cy="812800"/>
            </a:xfrm>
            <a:custGeom>
              <a:avLst/>
              <a:gdLst/>
              <a:ahLst/>
              <a:cxnLst/>
              <a:rect l="l" t="t" r="r" b="b"/>
              <a:pathLst>
                <a:path w="5023152" h="812800">
                  <a:moveTo>
                    <a:pt x="0" y="0"/>
                  </a:moveTo>
                  <a:lnTo>
                    <a:pt x="5023152" y="0"/>
                  </a:lnTo>
                  <a:lnTo>
                    <a:pt x="50231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02315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777590" y="336927"/>
            <a:ext cx="3550214" cy="1520092"/>
          </a:xfrm>
          <a:custGeom>
            <a:avLst/>
            <a:gdLst/>
            <a:ahLst/>
            <a:cxnLst/>
            <a:rect l="l" t="t" r="r" b="b"/>
            <a:pathLst>
              <a:path w="3550214" h="1520092">
                <a:moveTo>
                  <a:pt x="0" y="0"/>
                </a:moveTo>
                <a:lnTo>
                  <a:pt x="3550214" y="0"/>
                </a:lnTo>
                <a:lnTo>
                  <a:pt x="3550214" y="1520092"/>
                </a:lnTo>
                <a:lnTo>
                  <a:pt x="0" y="15200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73188" y="3230682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739569"/>
            <a:ext cx="11736630" cy="5592326"/>
            <a:chOff x="0" y="0"/>
            <a:chExt cx="15648840" cy="7456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266700"/>
              <a:ext cx="15648840" cy="2838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446567" lvl="1" indent="-723283" algn="ctr">
                <a:lnSpc>
                  <a:spcPts val="5226"/>
                </a:lnSpc>
                <a:buFont typeface="Arial"/>
                <a:buChar char="•"/>
              </a:pPr>
              <a:r>
                <a:rPr lang="en-US" sz="6700" spc="-415">
                  <a:solidFill>
                    <a:srgbClr val="000000"/>
                  </a:solidFill>
                  <a:latin typeface="Playfair Display Italics"/>
                </a:rPr>
                <a:t>REAL TIME EMOTION DETECTION</a:t>
              </a:r>
            </a:p>
            <a:p>
              <a:pPr algn="ctr">
                <a:lnSpc>
                  <a:spcPts val="5226"/>
                </a:lnSpc>
              </a:pPr>
              <a:endParaRPr lang="en-US" sz="6700" spc="-415">
                <a:solidFill>
                  <a:srgbClr val="000000"/>
                </a:solidFill>
                <a:latin typeface="Playfair Display Itali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77067"/>
              <a:ext cx="15648840" cy="1086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446567" lvl="1" indent="-723283" algn="ctr">
                <a:lnSpc>
                  <a:spcPts val="5226"/>
                </a:lnSpc>
                <a:buFont typeface="Arial"/>
                <a:buChar char="•"/>
              </a:pPr>
              <a:r>
                <a:rPr lang="en-US" sz="6700" spc="-415">
                  <a:solidFill>
                    <a:srgbClr val="000000"/>
                  </a:solidFill>
                  <a:latin typeface="Playfair Display Italics"/>
                </a:rPr>
                <a:t>SPOTIFY MUSIC SEARCH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370319"/>
              <a:ext cx="15648840" cy="1086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446567" lvl="1" indent="-723283" algn="ctr">
                <a:lnSpc>
                  <a:spcPts val="5226"/>
                </a:lnSpc>
                <a:buFont typeface="Arial"/>
                <a:buChar char="•"/>
              </a:pPr>
              <a:r>
                <a:rPr lang="en-US" sz="6700" spc="-415">
                  <a:solidFill>
                    <a:srgbClr val="000000"/>
                  </a:solidFill>
                  <a:latin typeface="Playfair Display Italics"/>
                </a:rPr>
                <a:t>EMOTION BASED PLAYLIST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360216" y="-1407395"/>
            <a:ext cx="19072278" cy="3086100"/>
            <a:chOff x="0" y="0"/>
            <a:chExt cx="5023152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23152" cy="812800"/>
            </a:xfrm>
            <a:custGeom>
              <a:avLst/>
              <a:gdLst/>
              <a:ahLst/>
              <a:cxnLst/>
              <a:rect l="l" t="t" r="r" b="b"/>
              <a:pathLst>
                <a:path w="5023152" h="812800">
                  <a:moveTo>
                    <a:pt x="0" y="0"/>
                  </a:moveTo>
                  <a:lnTo>
                    <a:pt x="5023152" y="0"/>
                  </a:lnTo>
                  <a:lnTo>
                    <a:pt x="50231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502315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60216" y="9748944"/>
            <a:ext cx="19072278" cy="3086100"/>
            <a:chOff x="0" y="0"/>
            <a:chExt cx="5023152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23152" cy="812800"/>
            </a:xfrm>
            <a:custGeom>
              <a:avLst/>
              <a:gdLst/>
              <a:ahLst/>
              <a:cxnLst/>
              <a:rect l="l" t="t" r="r" b="b"/>
              <a:pathLst>
                <a:path w="5023152" h="812800">
                  <a:moveTo>
                    <a:pt x="0" y="0"/>
                  </a:moveTo>
                  <a:lnTo>
                    <a:pt x="5023152" y="0"/>
                  </a:lnTo>
                  <a:lnTo>
                    <a:pt x="50231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02315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4059607" y="356634"/>
            <a:ext cx="3545418" cy="1518038"/>
          </a:xfrm>
          <a:custGeom>
            <a:avLst/>
            <a:gdLst/>
            <a:ahLst/>
            <a:cxnLst/>
            <a:rect l="l" t="t" r="r" b="b"/>
            <a:pathLst>
              <a:path w="3545418" h="1518038">
                <a:moveTo>
                  <a:pt x="0" y="0"/>
                </a:moveTo>
                <a:lnTo>
                  <a:pt x="3545418" y="0"/>
                </a:lnTo>
                <a:lnTo>
                  <a:pt x="3545418" y="1518038"/>
                </a:lnTo>
                <a:lnTo>
                  <a:pt x="0" y="1518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17500" y="657625"/>
            <a:ext cx="13997757" cy="849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5"/>
              </a:lnSpc>
            </a:pPr>
            <a:r>
              <a:rPr lang="en-US" sz="6100">
                <a:solidFill>
                  <a:srgbClr val="FEFEFE"/>
                </a:solidFill>
                <a:latin typeface="Brice SemiExpanded Bold"/>
              </a:rPr>
              <a:t>Objective of MoodSync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" y="1371956"/>
            <a:ext cx="6912767" cy="10287000"/>
          </a:xfrm>
          <a:custGeom>
            <a:avLst/>
            <a:gdLst/>
            <a:ahLst/>
            <a:cxnLst/>
            <a:rect l="l" t="t" r="r" b="b"/>
            <a:pathLst>
              <a:path w="6912767" h="10287000">
                <a:moveTo>
                  <a:pt x="0" y="0"/>
                </a:moveTo>
                <a:lnTo>
                  <a:pt x="6912767" y="0"/>
                </a:lnTo>
                <a:lnTo>
                  <a:pt x="69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24" r="-9699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0216" y="-1407395"/>
            <a:ext cx="19072278" cy="3086100"/>
            <a:chOff x="0" y="0"/>
            <a:chExt cx="502315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3152" cy="812800"/>
            </a:xfrm>
            <a:custGeom>
              <a:avLst/>
              <a:gdLst/>
              <a:ahLst/>
              <a:cxnLst/>
              <a:rect l="l" t="t" r="r" b="b"/>
              <a:pathLst>
                <a:path w="5023152" h="812800">
                  <a:moveTo>
                    <a:pt x="0" y="0"/>
                  </a:moveTo>
                  <a:lnTo>
                    <a:pt x="5023152" y="0"/>
                  </a:lnTo>
                  <a:lnTo>
                    <a:pt x="50231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02315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84278" y="9811106"/>
            <a:ext cx="19072278" cy="3086100"/>
            <a:chOff x="0" y="0"/>
            <a:chExt cx="5023152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23152" cy="812800"/>
            </a:xfrm>
            <a:custGeom>
              <a:avLst/>
              <a:gdLst/>
              <a:ahLst/>
              <a:cxnLst/>
              <a:rect l="l" t="t" r="r" b="b"/>
              <a:pathLst>
                <a:path w="5023152" h="812800">
                  <a:moveTo>
                    <a:pt x="0" y="0"/>
                  </a:moveTo>
                  <a:lnTo>
                    <a:pt x="5023152" y="0"/>
                  </a:lnTo>
                  <a:lnTo>
                    <a:pt x="50231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02315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951804" y="395006"/>
            <a:ext cx="3571137" cy="1529050"/>
          </a:xfrm>
          <a:custGeom>
            <a:avLst/>
            <a:gdLst/>
            <a:ahLst/>
            <a:cxnLst/>
            <a:rect l="l" t="t" r="r" b="b"/>
            <a:pathLst>
              <a:path w="3571137" h="1529050">
                <a:moveTo>
                  <a:pt x="0" y="0"/>
                </a:moveTo>
                <a:lnTo>
                  <a:pt x="3571136" y="0"/>
                </a:lnTo>
                <a:lnTo>
                  <a:pt x="3571136" y="1529051"/>
                </a:lnTo>
                <a:lnTo>
                  <a:pt x="0" y="1529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097063" y="2833205"/>
            <a:ext cx="9162237" cy="5077790"/>
            <a:chOff x="0" y="0"/>
            <a:chExt cx="12216316" cy="677038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12216316" cy="1207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6399">
                  <a:solidFill>
                    <a:srgbClr val="2B4B82"/>
                  </a:solidFill>
                  <a:latin typeface="Clear Sans Bold"/>
                </a:rPr>
                <a:t>Introduction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28783"/>
              <a:ext cx="12216316" cy="133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900">
                  <a:solidFill>
                    <a:srgbClr val="2B4B82"/>
                  </a:solidFill>
                  <a:latin typeface="Clear Sans"/>
                </a:rPr>
                <a:t>SEAMLESSLY COMBINES COMPUTER VISION AND MACHINE LEARNING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068249"/>
              <a:ext cx="12216316" cy="2702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059"/>
                </a:lnSpc>
              </a:pPr>
              <a:r>
                <a:rPr lang="en-US" sz="2899">
                  <a:solidFill>
                    <a:srgbClr val="2B4B82"/>
                  </a:solidFill>
                  <a:latin typeface="Clear Sans"/>
                </a:rPr>
                <a:t>The Real-time Emotion Detection and Spotify Search project aims to detect emotions from live camera feeds and suggest appropriate music playlist based on the detected emotion.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447968" y="5718201"/>
          <a:ext cx="16313139" cy="3463900"/>
        </p:xfrm>
        <a:graphic>
          <a:graphicData uri="http://schemas.openxmlformats.org/drawingml/2006/table">
            <a:tbl>
              <a:tblPr/>
              <a:tblGrid>
                <a:gridCol w="5437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7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7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70974">
                <a:tc>
                  <a:txBody>
                    <a:bodyPr/>
                    <a:lstStyle/>
                    <a:p>
                      <a:pPr algn="l">
                        <a:lnSpc>
                          <a:spcPts val="6439"/>
                        </a:lnSpc>
                        <a:defRPr/>
                      </a:pPr>
                      <a:r>
                        <a:rPr lang="en-US" sz="4599">
                          <a:solidFill>
                            <a:srgbClr val="2B4B82"/>
                          </a:solidFill>
                          <a:latin typeface="Clear Sans Bold"/>
                        </a:rPr>
                        <a:t>OpenCV</a:t>
                      </a:r>
                      <a:endParaRPr lang="en-US" sz="110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439"/>
                        </a:lnSpc>
                        <a:defRPr/>
                      </a:pPr>
                      <a:r>
                        <a:rPr lang="en-US" sz="4599">
                          <a:solidFill>
                            <a:srgbClr val="2B4B82"/>
                          </a:solidFill>
                          <a:latin typeface="Clear Sans Bold"/>
                        </a:rPr>
                        <a:t>DeepFace</a:t>
                      </a:r>
                      <a:endParaRPr lang="en-US" sz="110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439"/>
                        </a:lnSpc>
                        <a:defRPr/>
                      </a:pPr>
                      <a:r>
                        <a:rPr lang="en-US" sz="4599">
                          <a:solidFill>
                            <a:srgbClr val="2B4B82"/>
                          </a:solidFill>
                          <a:latin typeface="Clear Sans Bold"/>
                        </a:rPr>
                        <a:t>Tkinter </a:t>
                      </a:r>
                      <a:endParaRPr lang="en-US" sz="1100"/>
                    </a:p>
                  </a:txBody>
                  <a:tcPr marL="190500" marR="190500" marT="190500" marB="190500" anchor="b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2926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Utilization of OpenCV for real times face detection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Integration of DeepFae library for analyzing emotion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B4B82"/>
                          </a:solidFill>
                          <a:latin typeface="Clear Sans"/>
                        </a:rPr>
                        <a:t>Utilization of Tkinter for GUI development integration with Spotify API for playlist maker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3217003" y="-197101"/>
            <a:ext cx="5640825" cy="5831680"/>
          </a:xfrm>
          <a:custGeom>
            <a:avLst/>
            <a:gdLst/>
            <a:ahLst/>
            <a:cxnLst/>
            <a:rect l="l" t="t" r="r" b="b"/>
            <a:pathLst>
              <a:path w="5640825" h="5831680">
                <a:moveTo>
                  <a:pt x="0" y="0"/>
                </a:moveTo>
                <a:lnTo>
                  <a:pt x="5640825" y="0"/>
                </a:lnTo>
                <a:lnTo>
                  <a:pt x="5640825" y="5831680"/>
                </a:lnTo>
                <a:lnTo>
                  <a:pt x="0" y="5831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0216" y="-1407395"/>
            <a:ext cx="19072278" cy="3086100"/>
            <a:chOff x="0" y="0"/>
            <a:chExt cx="5023152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23152" cy="812800"/>
            </a:xfrm>
            <a:custGeom>
              <a:avLst/>
              <a:gdLst/>
              <a:ahLst/>
              <a:cxnLst/>
              <a:rect l="l" t="t" r="r" b="b"/>
              <a:pathLst>
                <a:path w="5023152" h="812800">
                  <a:moveTo>
                    <a:pt x="0" y="0"/>
                  </a:moveTo>
                  <a:lnTo>
                    <a:pt x="5023152" y="0"/>
                  </a:lnTo>
                  <a:lnTo>
                    <a:pt x="50231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02315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399" y="9748944"/>
            <a:ext cx="19072278" cy="3086100"/>
            <a:chOff x="0" y="0"/>
            <a:chExt cx="5023152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23152" cy="812800"/>
            </a:xfrm>
            <a:custGeom>
              <a:avLst/>
              <a:gdLst/>
              <a:ahLst/>
              <a:cxnLst/>
              <a:rect l="l" t="t" r="r" b="b"/>
              <a:pathLst>
                <a:path w="5023152" h="812800">
                  <a:moveTo>
                    <a:pt x="0" y="0"/>
                  </a:moveTo>
                  <a:lnTo>
                    <a:pt x="5023152" y="0"/>
                  </a:lnTo>
                  <a:lnTo>
                    <a:pt x="50231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502315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07816" y="-1254995"/>
            <a:ext cx="19072278" cy="3086100"/>
            <a:chOff x="0" y="0"/>
            <a:chExt cx="5023152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23152" cy="812800"/>
            </a:xfrm>
            <a:custGeom>
              <a:avLst/>
              <a:gdLst/>
              <a:ahLst/>
              <a:cxnLst/>
              <a:rect l="l" t="t" r="r" b="b"/>
              <a:pathLst>
                <a:path w="5023152" h="812800">
                  <a:moveTo>
                    <a:pt x="0" y="0"/>
                  </a:moveTo>
                  <a:lnTo>
                    <a:pt x="5023152" y="0"/>
                  </a:lnTo>
                  <a:lnTo>
                    <a:pt x="50231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02315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4234971" y="415356"/>
            <a:ext cx="3300090" cy="1412996"/>
          </a:xfrm>
          <a:custGeom>
            <a:avLst/>
            <a:gdLst/>
            <a:ahLst/>
            <a:cxnLst/>
            <a:rect l="l" t="t" r="r" b="b"/>
            <a:pathLst>
              <a:path w="3300090" h="1412996">
                <a:moveTo>
                  <a:pt x="0" y="0"/>
                </a:moveTo>
                <a:lnTo>
                  <a:pt x="3300089" y="0"/>
                </a:lnTo>
                <a:lnTo>
                  <a:pt x="3300089" y="1412996"/>
                </a:lnTo>
                <a:lnTo>
                  <a:pt x="0" y="1412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946160" y="2078755"/>
            <a:ext cx="10465502" cy="1771847"/>
            <a:chOff x="0" y="0"/>
            <a:chExt cx="13954002" cy="236246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95250"/>
              <a:ext cx="13954002" cy="1283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39"/>
                </a:lnSpc>
              </a:pPr>
              <a:r>
                <a:rPr lang="en-US" sz="6799">
                  <a:solidFill>
                    <a:srgbClr val="2B4B82"/>
                  </a:solidFill>
                  <a:latin typeface="Clear Sans Bold"/>
                </a:rPr>
                <a:t>Approach and Techniques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664386"/>
              <a:ext cx="13954002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B4B82"/>
                  </a:solidFill>
                  <a:latin typeface="Clear Sans"/>
                </a:rPr>
                <a:t>METHODOLOGIES USED IN THIS PROJECT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425650" y="4173450"/>
            <a:ext cx="2494461" cy="0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20823" y="4173450"/>
            <a:ext cx="2494461" cy="0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9215996" y="4173450"/>
            <a:ext cx="2494461" cy="0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2611169" y="4173450"/>
            <a:ext cx="2983374" cy="0"/>
          </a:xfrm>
          <a:prstGeom prst="line">
            <a:avLst/>
          </a:prstGeom>
          <a:ln w="28575" cap="flat">
            <a:solidFill>
              <a:srgbClr val="31356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920111" y="3731437"/>
            <a:ext cx="900712" cy="884024"/>
            <a:chOff x="0" y="0"/>
            <a:chExt cx="825825" cy="8105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91139" y="3733005"/>
            <a:ext cx="900712" cy="884024"/>
            <a:chOff x="0" y="0"/>
            <a:chExt cx="825825" cy="8105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u="none" spc="752">
                  <a:solidFill>
                    <a:srgbClr val="2B4B82"/>
                  </a:solidFill>
                  <a:latin typeface="Clear Sans Bold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315284" y="3731437"/>
            <a:ext cx="900712" cy="884024"/>
            <a:chOff x="0" y="0"/>
            <a:chExt cx="825825" cy="8105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710457" y="3731437"/>
            <a:ext cx="900712" cy="884024"/>
            <a:chOff x="0" y="0"/>
            <a:chExt cx="825825" cy="8105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4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594543" y="3731437"/>
            <a:ext cx="900712" cy="884024"/>
            <a:chOff x="0" y="0"/>
            <a:chExt cx="825825" cy="81052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5825" cy="810524"/>
            </a:xfrm>
            <a:custGeom>
              <a:avLst/>
              <a:gdLst/>
              <a:ahLst/>
              <a:cxnLst/>
              <a:rect l="l" t="t" r="r" b="b"/>
              <a:pathLst>
                <a:path w="825825" h="810524">
                  <a:moveTo>
                    <a:pt x="0" y="0"/>
                  </a:moveTo>
                  <a:lnTo>
                    <a:pt x="825825" y="0"/>
                  </a:lnTo>
                  <a:lnTo>
                    <a:pt x="82582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825825" cy="8867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752">
                  <a:solidFill>
                    <a:srgbClr val="2B4B82"/>
                  </a:solidFill>
                  <a:latin typeface="Clear Sans Bold"/>
                </a:rPr>
                <a:t>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360216" y="-1407395"/>
            <a:ext cx="19072278" cy="3086100"/>
            <a:chOff x="0" y="0"/>
            <a:chExt cx="5023152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023152" cy="812800"/>
            </a:xfrm>
            <a:custGeom>
              <a:avLst/>
              <a:gdLst/>
              <a:ahLst/>
              <a:cxnLst/>
              <a:rect l="l" t="t" r="r" b="b"/>
              <a:pathLst>
                <a:path w="5023152" h="812800">
                  <a:moveTo>
                    <a:pt x="0" y="0"/>
                  </a:moveTo>
                  <a:lnTo>
                    <a:pt x="5023152" y="0"/>
                  </a:lnTo>
                  <a:lnTo>
                    <a:pt x="50231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502315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784278" y="9779588"/>
            <a:ext cx="19072278" cy="3086100"/>
            <a:chOff x="0" y="0"/>
            <a:chExt cx="5023152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023152" cy="812800"/>
            </a:xfrm>
            <a:custGeom>
              <a:avLst/>
              <a:gdLst/>
              <a:ahLst/>
              <a:cxnLst/>
              <a:rect l="l" t="t" r="r" b="b"/>
              <a:pathLst>
                <a:path w="5023152" h="812800">
                  <a:moveTo>
                    <a:pt x="0" y="0"/>
                  </a:moveTo>
                  <a:lnTo>
                    <a:pt x="5023152" y="0"/>
                  </a:lnTo>
                  <a:lnTo>
                    <a:pt x="50231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502315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3960172" y="289042"/>
            <a:ext cx="3643146" cy="1559882"/>
          </a:xfrm>
          <a:custGeom>
            <a:avLst/>
            <a:gdLst/>
            <a:ahLst/>
            <a:cxnLst/>
            <a:rect l="l" t="t" r="r" b="b"/>
            <a:pathLst>
              <a:path w="3643146" h="1559882">
                <a:moveTo>
                  <a:pt x="0" y="0"/>
                </a:moveTo>
                <a:lnTo>
                  <a:pt x="3643145" y="0"/>
                </a:lnTo>
                <a:lnTo>
                  <a:pt x="3643145" y="1559883"/>
                </a:lnTo>
                <a:lnTo>
                  <a:pt x="0" y="1559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076325" y="2134675"/>
            <a:ext cx="16135350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Flow of the Project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03813" y="4721332"/>
            <a:ext cx="2401669" cy="476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sz="2799" u="none" spc="279">
                <a:solidFill>
                  <a:srgbClr val="2B4B82"/>
                </a:solidFill>
                <a:latin typeface="Clear Sans Bold"/>
              </a:rPr>
              <a:t>STEP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403813" y="6041155"/>
            <a:ext cx="2401669" cy="11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B4B82"/>
                </a:solidFill>
                <a:latin typeface="Clear Sans"/>
              </a:rPr>
              <a:t> Identify and locate human faces within the video frames.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403813" y="5311593"/>
            <a:ext cx="240166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2B4B82"/>
                </a:solidFill>
                <a:latin typeface="Clear Sans Medium"/>
              </a:rPr>
              <a:t>Detect Face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47750" y="4576052"/>
            <a:ext cx="245940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9">
                <a:solidFill>
                  <a:srgbClr val="2B4B82"/>
                </a:solidFill>
                <a:latin typeface="Clear Sans Bold"/>
              </a:rPr>
              <a:t>STEP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47750" y="6536455"/>
            <a:ext cx="2459408" cy="11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B4B82"/>
                </a:solidFill>
                <a:latin typeface="Clear Sans"/>
              </a:rPr>
              <a:t>Acquire live video input from the camera source.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47750" y="5301532"/>
            <a:ext cx="2459408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2B4B82"/>
                </a:solidFill>
                <a:latin typeface="Clear Sans Medium"/>
              </a:rPr>
              <a:t>Capture Live Video Feed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587837" y="4721332"/>
            <a:ext cx="2889530" cy="476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sz="2799" u="none" spc="279">
                <a:solidFill>
                  <a:srgbClr val="2B4B82"/>
                </a:solidFill>
                <a:latin typeface="Clear Sans Bold"/>
              </a:rPr>
              <a:t>STEP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511637" y="6031630"/>
            <a:ext cx="2889530" cy="1842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B4B82"/>
                </a:solidFill>
                <a:latin typeface="Clear Sans"/>
              </a:rPr>
              <a:t>Utilize facial analysis techniques to assess the emotional expressions of detected faces.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502112" y="5352997"/>
            <a:ext cx="288953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2B4B82"/>
                </a:solidFill>
                <a:latin typeface="Clear Sans Medium"/>
              </a:rPr>
              <a:t>Analyze Emotion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805722" y="4721332"/>
            <a:ext cx="3356909" cy="476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sz="2799" u="none" spc="279">
                <a:solidFill>
                  <a:srgbClr val="2B4B82"/>
                </a:solidFill>
                <a:latin typeface="Clear Sans Bold"/>
              </a:rPr>
              <a:t>STEP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805722" y="6139575"/>
            <a:ext cx="3356909" cy="11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B4B82"/>
                </a:solidFill>
                <a:latin typeface="Clear Sans"/>
              </a:rPr>
              <a:t>Query the Spotify API to find music tracks based on the detected emotions.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758097" y="5443770"/>
            <a:ext cx="335690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2B4B82"/>
                </a:solidFill>
                <a:latin typeface="Clear Sans Medium"/>
              </a:rPr>
              <a:t>Search Spotify API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610306" y="4686888"/>
            <a:ext cx="3040637" cy="476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</a:pPr>
            <a:r>
              <a:rPr lang="en-US" sz="2799" u="none" spc="279">
                <a:solidFill>
                  <a:srgbClr val="2B4B82"/>
                </a:solidFill>
                <a:latin typeface="Clear Sans Bold"/>
              </a:rPr>
              <a:t>STEP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638881" y="6736647"/>
            <a:ext cx="3040637" cy="1473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B4B82"/>
                </a:solidFill>
                <a:latin typeface="Clear Sans"/>
              </a:rPr>
              <a:t>Present the user with the recommended music tracks corresponding to the identified emotions.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562681" y="5275980"/>
            <a:ext cx="3040637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2B4B82"/>
                </a:solidFill>
                <a:latin typeface="Clear Sans Bold"/>
              </a:rPr>
              <a:t>Playlist Display and Emotion Distribution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40312" y="-1788377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42167" y="-1536821"/>
            <a:ext cx="3748344" cy="3073642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303883" y="-243426"/>
            <a:ext cx="10135818" cy="11872454"/>
            <a:chOff x="0" y="0"/>
            <a:chExt cx="13514423" cy="15829938"/>
          </a:xfrm>
        </p:grpSpPr>
        <p:sp>
          <p:nvSpPr>
            <p:cNvPr id="5" name="Freeform 5"/>
            <p:cNvSpPr/>
            <p:nvPr/>
          </p:nvSpPr>
          <p:spPr>
            <a:xfrm>
              <a:off x="9986782" y="5176801"/>
              <a:ext cx="3527641" cy="2167896"/>
            </a:xfrm>
            <a:custGeom>
              <a:avLst/>
              <a:gdLst/>
              <a:ahLst/>
              <a:cxnLst/>
              <a:rect l="l" t="t" r="r" b="b"/>
              <a:pathLst>
                <a:path w="3527641" h="2167896">
                  <a:moveTo>
                    <a:pt x="0" y="0"/>
                  </a:moveTo>
                  <a:lnTo>
                    <a:pt x="3527641" y="0"/>
                  </a:lnTo>
                  <a:lnTo>
                    <a:pt x="3527641" y="2167896"/>
                  </a:lnTo>
                  <a:lnTo>
                    <a:pt x="0" y="2167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10343538"/>
              <a:ext cx="7678168" cy="5486400"/>
            </a:xfrm>
            <a:custGeom>
              <a:avLst/>
              <a:gdLst/>
              <a:ahLst/>
              <a:cxnLst/>
              <a:rect l="l" t="t" r="r" b="b"/>
              <a:pathLst>
                <a:path w="7678168" h="5486400">
                  <a:moveTo>
                    <a:pt x="0" y="0"/>
                  </a:moveTo>
                  <a:lnTo>
                    <a:pt x="7678168" y="0"/>
                  </a:lnTo>
                  <a:lnTo>
                    <a:pt x="76781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083561" y="0"/>
              <a:ext cx="5757164" cy="7857171"/>
            </a:xfrm>
            <a:custGeom>
              <a:avLst/>
              <a:gdLst/>
              <a:ahLst/>
              <a:cxnLst/>
              <a:rect l="l" t="t" r="r" b="b"/>
              <a:pathLst>
                <a:path w="5757164" h="7857171">
                  <a:moveTo>
                    <a:pt x="0" y="0"/>
                  </a:moveTo>
                  <a:lnTo>
                    <a:pt x="5757163" y="0"/>
                  </a:lnTo>
                  <a:lnTo>
                    <a:pt x="5757163" y="7857171"/>
                  </a:lnTo>
                  <a:lnTo>
                    <a:pt x="0" y="785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flipH="1">
              <a:off x="6162916" y="7344697"/>
              <a:ext cx="6129918" cy="3789404"/>
            </a:xfrm>
            <a:custGeom>
              <a:avLst/>
              <a:gdLst/>
              <a:ahLst/>
              <a:cxnLst/>
              <a:rect l="l" t="t" r="r" b="b"/>
              <a:pathLst>
                <a:path w="6129918" h="3789404">
                  <a:moveTo>
                    <a:pt x="6129918" y="0"/>
                  </a:moveTo>
                  <a:lnTo>
                    <a:pt x="0" y="0"/>
                  </a:lnTo>
                  <a:lnTo>
                    <a:pt x="0" y="3789403"/>
                  </a:lnTo>
                  <a:lnTo>
                    <a:pt x="6129918" y="3789403"/>
                  </a:lnTo>
                  <a:lnTo>
                    <a:pt x="6129918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-360216" y="-1407395"/>
            <a:ext cx="19072278" cy="3086100"/>
            <a:chOff x="0" y="0"/>
            <a:chExt cx="5023152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23152" cy="812800"/>
            </a:xfrm>
            <a:custGeom>
              <a:avLst/>
              <a:gdLst/>
              <a:ahLst/>
              <a:cxnLst/>
              <a:rect l="l" t="t" r="r" b="b"/>
              <a:pathLst>
                <a:path w="5023152" h="812800">
                  <a:moveTo>
                    <a:pt x="0" y="0"/>
                  </a:moveTo>
                  <a:lnTo>
                    <a:pt x="5023152" y="0"/>
                  </a:lnTo>
                  <a:lnTo>
                    <a:pt x="50231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02315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9876427"/>
            <a:ext cx="19072278" cy="3086100"/>
            <a:chOff x="0" y="0"/>
            <a:chExt cx="5023152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23152" cy="812800"/>
            </a:xfrm>
            <a:custGeom>
              <a:avLst/>
              <a:gdLst/>
              <a:ahLst/>
              <a:cxnLst/>
              <a:rect l="l" t="t" r="r" b="b"/>
              <a:pathLst>
                <a:path w="5023152" h="812800">
                  <a:moveTo>
                    <a:pt x="0" y="0"/>
                  </a:moveTo>
                  <a:lnTo>
                    <a:pt x="5023152" y="0"/>
                  </a:lnTo>
                  <a:lnTo>
                    <a:pt x="50231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502315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261317" y="401948"/>
            <a:ext cx="3376169" cy="1445571"/>
          </a:xfrm>
          <a:custGeom>
            <a:avLst/>
            <a:gdLst/>
            <a:ahLst/>
            <a:cxnLst/>
            <a:rect l="l" t="t" r="r" b="b"/>
            <a:pathLst>
              <a:path w="3376169" h="1445571">
                <a:moveTo>
                  <a:pt x="0" y="0"/>
                </a:moveTo>
                <a:lnTo>
                  <a:pt x="3376169" y="0"/>
                </a:lnTo>
                <a:lnTo>
                  <a:pt x="3376169" y="1445572"/>
                </a:lnTo>
                <a:lnTo>
                  <a:pt x="0" y="144557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423142" y="2171370"/>
            <a:ext cx="9319119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4"/>
              </a:lnSpc>
            </a:pPr>
            <a:r>
              <a:rPr lang="en-US" sz="6699">
                <a:solidFill>
                  <a:srgbClr val="2B4B82"/>
                </a:solidFill>
                <a:latin typeface="Clear Sans Bold"/>
              </a:rPr>
              <a:t>RESULT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20390" y="3496519"/>
            <a:ext cx="9667510" cy="5179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 algn="just">
              <a:lnSpc>
                <a:spcPts val="4928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</a:rPr>
              <a:t>Real-time emotion detection accurately identifies facial expressions such as happiness, sadness, anger, etc.</a:t>
            </a:r>
          </a:p>
          <a:p>
            <a:pPr algn="just">
              <a:lnSpc>
                <a:spcPts val="4928"/>
              </a:lnSpc>
            </a:pPr>
            <a:endParaRPr lang="en-US" sz="3099">
              <a:solidFill>
                <a:srgbClr val="000000"/>
              </a:solidFill>
              <a:latin typeface="Canva Sans"/>
            </a:endParaRPr>
          </a:p>
          <a:p>
            <a:pPr marL="669289" lvl="1" indent="-334645" algn="just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</a:rPr>
              <a:t>Spotify search functionality suggests music playlists corresponding to detected emotions.</a:t>
            </a:r>
          </a:p>
          <a:p>
            <a:pPr algn="just">
              <a:lnSpc>
                <a:spcPts val="4339"/>
              </a:lnSpc>
            </a:pPr>
            <a:endParaRPr lang="en-US" sz="3099">
              <a:solidFill>
                <a:srgbClr val="000000"/>
              </a:solidFill>
              <a:latin typeface="Canva Sans"/>
            </a:endParaRPr>
          </a:p>
          <a:p>
            <a:pPr marL="669289" lvl="1" indent="-334645" algn="just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</a:rPr>
              <a:t>The application provides a seamless user experience with intuitive GUI controls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702457"/>
              </p:ext>
            </p:extLst>
          </p:nvPr>
        </p:nvGraphicFramePr>
        <p:xfrm>
          <a:off x="381000" y="3116037"/>
          <a:ext cx="33947117" cy="6406705"/>
        </p:xfrm>
        <a:graphic>
          <a:graphicData uri="http://schemas.openxmlformats.org/drawingml/2006/table">
            <a:tbl>
              <a:tblPr/>
              <a:tblGrid>
                <a:gridCol w="17209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37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4450">
                <a:tc>
                  <a:txBody>
                    <a:bodyPr/>
                    <a:lstStyle/>
                    <a:p>
                      <a:pPr algn="ctr">
                        <a:lnSpc>
                          <a:spcPts val="8639"/>
                        </a:lnSpc>
                        <a:defRPr/>
                      </a:pPr>
                      <a:r>
                        <a:rPr lang="en-US" sz="7199" dirty="0">
                          <a:solidFill>
                            <a:srgbClr val="2B4B82"/>
                          </a:solidFill>
                          <a:latin typeface="Clear Sans Bold"/>
                        </a:rPr>
                        <a:t>CONCLUSION</a:t>
                      </a:r>
                      <a:endParaRPr lang="en-US" sz="1100" dirty="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67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2255">
                <a:tc>
                  <a:txBody>
                    <a:bodyPr/>
                    <a:lstStyle/>
                    <a:p>
                      <a:pPr marL="626107" lvl="1" indent="-313054" algn="just">
                        <a:lnSpc>
                          <a:spcPts val="40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99" dirty="0">
                          <a:solidFill>
                            <a:srgbClr val="2B4B82"/>
                          </a:solidFill>
                          <a:latin typeface="Clear Sans"/>
                        </a:rPr>
                        <a:t>The Real-time Emotion Detection and Spotify Search application successfully demonstrates the integration of computer vision and machine learning techniques to enhance user experience.</a:t>
                      </a:r>
                      <a:endParaRPr lang="en-US" sz="1100" dirty="0"/>
                    </a:p>
                    <a:p>
                      <a:pPr algn="just">
                        <a:lnSpc>
                          <a:spcPts val="4059"/>
                        </a:lnSpc>
                      </a:pPr>
                      <a:endParaRPr lang="en-US" sz="1100" dirty="0"/>
                    </a:p>
                    <a:p>
                      <a:pPr marL="626107" lvl="1" indent="-313054" algn="just">
                        <a:lnSpc>
                          <a:spcPts val="4059"/>
                        </a:lnSpc>
                        <a:buFont typeface="Arial"/>
                        <a:buChar char="•"/>
                      </a:pPr>
                      <a:r>
                        <a:rPr lang="en-US" sz="2899" dirty="0">
                          <a:solidFill>
                            <a:srgbClr val="2B4B82"/>
                          </a:solidFill>
                          <a:latin typeface="Clear Sans"/>
                        </a:rPr>
                        <a:t>Through real-time emotion analysis, users can enjoy personalized music recommendations tailored to their current mood</a:t>
                      </a:r>
                    </a:p>
                    <a:p>
                      <a:pPr algn="just">
                        <a:lnSpc>
                          <a:spcPts val="4059"/>
                        </a:lnSpc>
                      </a:pPr>
                      <a:endParaRPr lang="en-US" sz="2899" dirty="0">
                        <a:solidFill>
                          <a:srgbClr val="2B4B82"/>
                        </a:solidFill>
                        <a:latin typeface="Clear Sans"/>
                      </a:endParaRPr>
                    </a:p>
                    <a:p>
                      <a:pPr marL="626107" lvl="1" indent="-313054" algn="just">
                        <a:lnSpc>
                          <a:spcPts val="4059"/>
                        </a:lnSpc>
                        <a:buFont typeface="Arial"/>
                        <a:buChar char="•"/>
                      </a:pPr>
                      <a:r>
                        <a:rPr lang="en-US" sz="2899" dirty="0">
                          <a:solidFill>
                            <a:srgbClr val="2B4B82"/>
                          </a:solidFill>
                          <a:latin typeface="Clear Sans"/>
                        </a:rPr>
                        <a:t>This project showcases the potential of technology to provide innovative solutions that combine entertainment and emotion recognition.</a:t>
                      </a: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282632" y="-2475544"/>
            <a:ext cx="16976668" cy="5637844"/>
            <a:chOff x="0" y="0"/>
            <a:chExt cx="22635557" cy="7517125"/>
          </a:xfrm>
        </p:grpSpPr>
        <p:sp>
          <p:nvSpPr>
            <p:cNvPr id="4" name="Freeform 4"/>
            <p:cNvSpPr/>
            <p:nvPr/>
          </p:nvSpPr>
          <p:spPr>
            <a:xfrm>
              <a:off x="0" y="3727722"/>
              <a:ext cx="6129918" cy="3789404"/>
            </a:xfrm>
            <a:custGeom>
              <a:avLst/>
              <a:gdLst/>
              <a:ahLst/>
              <a:cxnLst/>
              <a:rect l="l" t="t" r="r" b="b"/>
              <a:pathLst>
                <a:path w="6129918" h="3789404">
                  <a:moveTo>
                    <a:pt x="0" y="0"/>
                  </a:moveTo>
                  <a:lnTo>
                    <a:pt x="6129918" y="0"/>
                  </a:lnTo>
                  <a:lnTo>
                    <a:pt x="6129918" y="3789403"/>
                  </a:lnTo>
                  <a:lnTo>
                    <a:pt x="0" y="3789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14069116" y="4800153"/>
              <a:ext cx="2768891" cy="1701610"/>
            </a:xfrm>
            <a:custGeom>
              <a:avLst/>
              <a:gdLst/>
              <a:ahLst/>
              <a:cxnLst/>
              <a:rect l="l" t="t" r="r" b="b"/>
              <a:pathLst>
                <a:path w="2768891" h="1701610">
                  <a:moveTo>
                    <a:pt x="2768891" y="0"/>
                  </a:moveTo>
                  <a:lnTo>
                    <a:pt x="0" y="0"/>
                  </a:lnTo>
                  <a:lnTo>
                    <a:pt x="0" y="1701610"/>
                  </a:lnTo>
                  <a:lnTo>
                    <a:pt x="2768891" y="1701610"/>
                  </a:lnTo>
                  <a:lnTo>
                    <a:pt x="2768891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7518242" y="2030725"/>
              <a:ext cx="5117315" cy="5486400"/>
            </a:xfrm>
            <a:custGeom>
              <a:avLst/>
              <a:gdLst/>
              <a:ahLst/>
              <a:cxnLst/>
              <a:rect l="l" t="t" r="r" b="b"/>
              <a:pathLst>
                <a:path w="5117315" h="5486400">
                  <a:moveTo>
                    <a:pt x="0" y="0"/>
                  </a:moveTo>
                  <a:lnTo>
                    <a:pt x="5117315" y="0"/>
                  </a:lnTo>
                  <a:lnTo>
                    <a:pt x="5117315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658994" y="0"/>
              <a:ext cx="7143670" cy="7455443"/>
            </a:xfrm>
            <a:custGeom>
              <a:avLst/>
              <a:gdLst/>
              <a:ahLst/>
              <a:cxnLst/>
              <a:rect l="l" t="t" r="r" b="b"/>
              <a:pathLst>
                <a:path w="7143670" h="7455443">
                  <a:moveTo>
                    <a:pt x="0" y="0"/>
                  </a:moveTo>
                  <a:lnTo>
                    <a:pt x="7143671" y="0"/>
                  </a:lnTo>
                  <a:lnTo>
                    <a:pt x="7143671" y="7455443"/>
                  </a:lnTo>
                  <a:lnTo>
                    <a:pt x="0" y="7455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360216" y="-1407395"/>
            <a:ext cx="19072278" cy="3014413"/>
            <a:chOff x="0" y="0"/>
            <a:chExt cx="5023152" cy="7939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23152" cy="793920"/>
            </a:xfrm>
            <a:custGeom>
              <a:avLst/>
              <a:gdLst/>
              <a:ahLst/>
              <a:cxnLst/>
              <a:rect l="l" t="t" r="r" b="b"/>
              <a:pathLst>
                <a:path w="5023152" h="793920">
                  <a:moveTo>
                    <a:pt x="0" y="0"/>
                  </a:moveTo>
                  <a:lnTo>
                    <a:pt x="5023152" y="0"/>
                  </a:lnTo>
                  <a:lnTo>
                    <a:pt x="5023152" y="793920"/>
                  </a:lnTo>
                  <a:lnTo>
                    <a:pt x="0" y="79392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023152" cy="841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784278" y="9831795"/>
            <a:ext cx="19072278" cy="3086100"/>
            <a:chOff x="0" y="0"/>
            <a:chExt cx="5023152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23152" cy="812800"/>
            </a:xfrm>
            <a:custGeom>
              <a:avLst/>
              <a:gdLst/>
              <a:ahLst/>
              <a:cxnLst/>
              <a:rect l="l" t="t" r="r" b="b"/>
              <a:pathLst>
                <a:path w="5023152" h="812800">
                  <a:moveTo>
                    <a:pt x="0" y="0"/>
                  </a:moveTo>
                  <a:lnTo>
                    <a:pt x="5023152" y="0"/>
                  </a:lnTo>
                  <a:lnTo>
                    <a:pt x="50231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502315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524635" y="362032"/>
            <a:ext cx="2952190" cy="1264036"/>
          </a:xfrm>
          <a:custGeom>
            <a:avLst/>
            <a:gdLst/>
            <a:ahLst/>
            <a:cxnLst/>
            <a:rect l="l" t="t" r="r" b="b"/>
            <a:pathLst>
              <a:path w="2952190" h="1264036">
                <a:moveTo>
                  <a:pt x="0" y="0"/>
                </a:moveTo>
                <a:lnTo>
                  <a:pt x="2952190" y="0"/>
                </a:lnTo>
                <a:lnTo>
                  <a:pt x="2952190" y="1264036"/>
                </a:lnTo>
                <a:lnTo>
                  <a:pt x="0" y="12640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328</Words>
  <Application>Microsoft Office PowerPoint</Application>
  <PresentationFormat>Custom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Calibri</vt:lpstr>
      <vt:lpstr>Clear Sans Bold</vt:lpstr>
      <vt:lpstr>Clear Sans</vt:lpstr>
      <vt:lpstr>Brice SemiExpanded Bold</vt:lpstr>
      <vt:lpstr>Arial</vt:lpstr>
      <vt:lpstr>Playfair Display Italics</vt:lpstr>
      <vt:lpstr>Glacial Indifference</vt:lpstr>
      <vt:lpstr>Canva Sans</vt:lpstr>
      <vt:lpstr>Clear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in Education Technology Presentation in Blue Peach Illustrative Style</dc:title>
  <cp:lastModifiedBy>DELL</cp:lastModifiedBy>
  <cp:revision>2</cp:revision>
  <dcterms:created xsi:type="dcterms:W3CDTF">2006-08-16T00:00:00Z</dcterms:created>
  <dcterms:modified xsi:type="dcterms:W3CDTF">2024-05-14T06:38:04Z</dcterms:modified>
  <dc:identifier>DAGFLDX2dcM</dc:identifier>
</cp:coreProperties>
</file>